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502" r:id="rId4"/>
    <p:sldId id="997" r:id="rId5"/>
    <p:sldId id="998" r:id="rId7"/>
    <p:sldId id="999" r:id="rId8"/>
    <p:sldId id="510" r:id="rId9"/>
    <p:sldId id="1000" r:id="rId10"/>
    <p:sldId id="1001" r:id="rId11"/>
    <p:sldId id="1002" r:id="rId12"/>
    <p:sldId id="1004" r:id="rId13"/>
    <p:sldId id="1003" r:id="rId14"/>
    <p:sldId id="1005" r:id="rId1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093FE"/>
    <a:srgbClr val="1532E5"/>
    <a:srgbClr val="041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25805" y="1767205"/>
            <a:ext cx="5160010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48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zh-CN" sz="48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排放超标</a:t>
            </a:r>
            <a:r>
              <a:rPr lang="en-US" altLang="zh-CN" sz="48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zh-CN" sz="48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故障原因分析及排除</a:t>
            </a:r>
            <a:endParaRPr lang="zh-CN" altLang="zh-CN" sz="48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2670" y="1025525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故障排除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57020" y="1395095"/>
            <a:ext cx="42487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5.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再次验证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TWC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是否良好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7212965" y="1094105"/>
            <a:ext cx="3188335" cy="1247140"/>
          </a:xfrm>
          <a:prstGeom prst="wedgeRoundRectCallout">
            <a:avLst>
              <a:gd name="adj1" fmla="val -79257"/>
              <a:gd name="adj2" fmla="val 57688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读取前、后氧传感器的波形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5560" y="2540635"/>
            <a:ext cx="5505450" cy="2158365"/>
            <a:chOff x="3668" y="5780"/>
            <a:chExt cx="8670" cy="3399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/>
            <a:srcRect l="60545" t="10824" b="52272"/>
            <a:stretch>
              <a:fillRect/>
            </a:stretch>
          </p:blipFill>
          <p:spPr>
            <a:xfrm>
              <a:off x="3668" y="6311"/>
              <a:ext cx="4259" cy="2639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4847" y="5780"/>
              <a:ext cx="1901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 sz="1600" b="1">
                  <a:latin typeface="微软雅黑" panose="020B0503020204020204" charset="-122"/>
                  <a:ea typeface="微软雅黑" panose="020B0503020204020204" charset="-122"/>
                </a:rPr>
                <a:t>前氧传感器</a:t>
              </a:r>
              <a:endParaRPr lang="zh-CN" altLang="zh-CN" sz="16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942" y="5780"/>
              <a:ext cx="2448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 sz="1600" b="1">
                  <a:latin typeface="微软雅黑" panose="020B0503020204020204" charset="-122"/>
                  <a:ea typeface="微软雅黑" panose="020B0503020204020204" charset="-122"/>
                </a:rPr>
                <a:t>后氧传感器</a:t>
              </a:r>
              <a:endParaRPr lang="zh-CN" altLang="zh-CN" sz="16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/>
            <a:srcRect l="59758" t="53783" b="6097"/>
            <a:stretch>
              <a:fillRect/>
            </a:stretch>
          </p:blipFill>
          <p:spPr>
            <a:xfrm>
              <a:off x="7994" y="6311"/>
              <a:ext cx="4344" cy="2869"/>
            </a:xfrm>
            <a:prstGeom prst="rect">
              <a:avLst/>
            </a:prstGeom>
          </p:spPr>
        </p:pic>
      </p:grpSp>
      <p:sp>
        <p:nvSpPr>
          <p:cNvPr id="26" name="圆角矩形标注 25"/>
          <p:cNvSpPr/>
          <p:nvPr/>
        </p:nvSpPr>
        <p:spPr>
          <a:xfrm>
            <a:off x="7478395" y="4004945"/>
            <a:ext cx="2068830" cy="1019810"/>
          </a:xfrm>
          <a:prstGeom prst="wedgeRoundRectCallout">
            <a:avLst>
              <a:gd name="adj1" fmla="val -85666"/>
              <a:gd name="adj2" fmla="val -4433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前后差别不大，催化器已失效</a:t>
            </a:r>
            <a:endParaRPr lang="zh-CN" sz="24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57020" y="5304155"/>
            <a:ext cx="42487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6.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更换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TWC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，故障排除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ldLvl="0" animBg="1"/>
      <p:bldP spid="26" grpId="0" bldLvl="0" animBg="1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41960" y="2725420"/>
            <a:ext cx="5227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80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谢谢观看</a:t>
            </a:r>
            <a:endParaRPr lang="zh-CN" altLang="en-US" sz="80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7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案例回顾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83030" y="1475105"/>
            <a:ext cx="97148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sz="2400" b="0" spc="3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一辆2012款1.3T吉利帝豪，行驶里程75000km，客户反应车辆日常行车时油耗偏高，年审未通过，尾气排放超标，经诊断，排除燃油供给系统和点火系统的故障，怀疑是排放控制系统的故障。</a:t>
            </a:r>
            <a:endParaRPr sz="2400" b="0" spc="3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79030" y="4065905"/>
            <a:ext cx="3478530" cy="2128520"/>
            <a:chOff x="2178" y="6643"/>
            <a:chExt cx="5478" cy="3352"/>
          </a:xfrm>
        </p:grpSpPr>
        <p:pic>
          <p:nvPicPr>
            <p:cNvPr id="2" name="图片 1" descr="u=1534329544,851259729&amp;fm=26&amp;gp=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78" y="6643"/>
              <a:ext cx="5478" cy="335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3900" y="6858"/>
              <a:ext cx="492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200"/>
                <a:t>不</a:t>
              </a:r>
              <a:endParaRPr lang="zh-CN" altLang="en-US" sz="12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7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案例回顾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虚尾箭头 27"/>
          <p:cNvSpPr/>
          <p:nvPr/>
        </p:nvSpPr>
        <p:spPr>
          <a:xfrm>
            <a:off x="3596640" y="2732405"/>
            <a:ext cx="4946650" cy="546100"/>
          </a:xfrm>
          <a:prstGeom prst="stripedRightArrow">
            <a:avLst>
              <a:gd name="adj1" fmla="val 58253"/>
              <a:gd name="adj2" fmla="val 50000"/>
            </a:avLst>
          </a:prstGeom>
          <a:gradFill>
            <a:gsLst>
              <a:gs pos="48000">
                <a:srgbClr val="00B0F0">
                  <a:alpha val="34000"/>
                </a:srgbClr>
              </a:gs>
              <a:gs pos="100000">
                <a:srgbClr val="034373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283710" y="2296160"/>
            <a:ext cx="30962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4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三元催化器、废气再循环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602480" y="3168015"/>
            <a:ext cx="22358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4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二次空气供给等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276350" y="2075180"/>
            <a:ext cx="1905635" cy="2392680"/>
            <a:chOff x="2010" y="3268"/>
            <a:chExt cx="3001" cy="3768"/>
          </a:xfrm>
        </p:grpSpPr>
        <p:grpSp>
          <p:nvGrpSpPr>
            <p:cNvPr id="12" name="组合 11"/>
            <p:cNvGrpSpPr/>
            <p:nvPr/>
          </p:nvGrpSpPr>
          <p:grpSpPr>
            <a:xfrm>
              <a:off x="2010" y="3268"/>
              <a:ext cx="3001" cy="2811"/>
              <a:chOff x="1963" y="3668"/>
              <a:chExt cx="3001" cy="2811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963" y="3880"/>
                <a:ext cx="1307" cy="1249"/>
                <a:chOff x="6846" y="4170"/>
                <a:chExt cx="1306" cy="1248"/>
              </a:xfrm>
            </p:grpSpPr>
            <p:sp>
              <p:nvSpPr>
                <p:cNvPr id="2" name="椭圆 1"/>
                <p:cNvSpPr/>
                <p:nvPr/>
              </p:nvSpPr>
              <p:spPr>
                <a:xfrm>
                  <a:off x="6846" y="4170"/>
                  <a:ext cx="1306" cy="1248"/>
                </a:xfrm>
                <a:prstGeom prst="ellipse">
                  <a:avLst/>
                </a:prstGeom>
                <a:noFill/>
                <a:ln w="38100">
                  <a:solidFill>
                    <a:srgbClr val="FF000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3" name="文本框 2"/>
                <p:cNvSpPr txBox="1"/>
                <p:nvPr/>
              </p:nvSpPr>
              <p:spPr>
                <a:xfrm>
                  <a:off x="6913" y="4383"/>
                  <a:ext cx="1239" cy="8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 sz="2800" b="1">
                      <a:latin typeface="微软雅黑" panose="020B0503020204020204" charset="-122"/>
                      <a:ea typeface="微软雅黑" panose="020B0503020204020204" charset="-122"/>
                    </a:rPr>
                    <a:t>CO</a:t>
                  </a:r>
                  <a:endParaRPr lang="en-US" altLang="zh-CN" sz="2800" b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3658" y="3668"/>
                <a:ext cx="1306" cy="1248"/>
                <a:chOff x="6846" y="4170"/>
                <a:chExt cx="1306" cy="1248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6846" y="4170"/>
                  <a:ext cx="1306" cy="1248"/>
                </a:xfrm>
                <a:prstGeom prst="ellipse">
                  <a:avLst/>
                </a:prstGeom>
                <a:noFill/>
                <a:ln w="38100">
                  <a:solidFill>
                    <a:srgbClr val="FF000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8" name="文本框 7"/>
                <p:cNvSpPr txBox="1"/>
                <p:nvPr/>
              </p:nvSpPr>
              <p:spPr>
                <a:xfrm>
                  <a:off x="6913" y="4383"/>
                  <a:ext cx="1239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 sz="2800" b="1">
                      <a:latin typeface="微软雅黑" panose="020B0503020204020204" charset="-122"/>
                      <a:ea typeface="微软雅黑" panose="020B0503020204020204" charset="-122"/>
                    </a:rPr>
                    <a:t>HC</a:t>
                  </a:r>
                  <a:endParaRPr lang="en-US" altLang="zh-CN" sz="2800" b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2850" y="5121"/>
                <a:ext cx="1631" cy="1358"/>
                <a:chOff x="6846" y="4170"/>
                <a:chExt cx="1539" cy="1248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6846" y="4170"/>
                  <a:ext cx="1306" cy="1248"/>
                </a:xfrm>
                <a:prstGeom prst="ellipse">
                  <a:avLst/>
                </a:prstGeom>
                <a:noFill/>
                <a:ln w="38100">
                  <a:solidFill>
                    <a:srgbClr val="FF000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6913" y="4383"/>
                  <a:ext cx="1472" cy="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 sz="2400" b="1">
                      <a:latin typeface="微软雅黑" panose="020B0503020204020204" charset="-122"/>
                      <a:ea typeface="微软雅黑" panose="020B0503020204020204" charset="-122"/>
                    </a:rPr>
                    <a:t>NO</a:t>
                  </a:r>
                  <a:r>
                    <a:rPr lang="en-US" altLang="zh-CN" b="1">
                      <a:latin typeface="微软雅黑" panose="020B0503020204020204" charset="-122"/>
                      <a:ea typeface="微软雅黑" panose="020B0503020204020204" charset="-122"/>
                    </a:rPr>
                    <a:t>x</a:t>
                  </a:r>
                  <a:endParaRPr lang="en-US" altLang="zh-CN" b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sp>
          <p:nvSpPr>
            <p:cNvPr id="31" name="矩形 30"/>
            <p:cNvSpPr/>
            <p:nvPr/>
          </p:nvSpPr>
          <p:spPr>
            <a:xfrm>
              <a:off x="2255" y="6214"/>
              <a:ext cx="202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fontAlgn="auto">
                <a:lnSpc>
                  <a:spcPct val="140000"/>
                </a:lnSpc>
              </a:pPr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有害物质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700770" y="2160905"/>
            <a:ext cx="1996440" cy="2306955"/>
            <a:chOff x="13702" y="3403"/>
            <a:chExt cx="3144" cy="3633"/>
          </a:xfrm>
        </p:grpSpPr>
        <p:grpSp>
          <p:nvGrpSpPr>
            <p:cNvPr id="13" name="组合 12"/>
            <p:cNvGrpSpPr/>
            <p:nvPr/>
          </p:nvGrpSpPr>
          <p:grpSpPr>
            <a:xfrm>
              <a:off x="13702" y="3403"/>
              <a:ext cx="3144" cy="2811"/>
              <a:chOff x="1963" y="3668"/>
              <a:chExt cx="3144" cy="2811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963" y="3880"/>
                <a:ext cx="1450" cy="1249"/>
                <a:chOff x="6846" y="4170"/>
                <a:chExt cx="1449" cy="1248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6846" y="4170"/>
                  <a:ext cx="1306" cy="1248"/>
                </a:xfrm>
                <a:prstGeom prst="ellipse">
                  <a:avLst/>
                </a:prstGeom>
                <a:noFill/>
                <a:ln w="38100">
                  <a:solidFill>
                    <a:srgbClr val="00B05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6846" y="4396"/>
                  <a:ext cx="1449" cy="6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 sz="2800" b="1">
                      <a:latin typeface="微软雅黑" panose="020B0503020204020204" charset="-122"/>
                      <a:ea typeface="微软雅黑" panose="020B0503020204020204" charset="-122"/>
                    </a:rPr>
                    <a:t>CO</a:t>
                  </a:r>
                  <a:r>
                    <a:rPr lang="en-US" altLang="zh-CN" b="1">
                      <a:latin typeface="微软雅黑" panose="020B0503020204020204" charset="-122"/>
                      <a:ea typeface="微软雅黑" panose="020B0503020204020204" charset="-122"/>
                    </a:rPr>
                    <a:t>2</a:t>
                  </a:r>
                  <a:endParaRPr lang="en-US" altLang="zh-CN" b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3658" y="3668"/>
                <a:ext cx="1449" cy="1248"/>
                <a:chOff x="6846" y="4170"/>
                <a:chExt cx="1449" cy="1248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6846" y="4170"/>
                  <a:ext cx="1306" cy="1248"/>
                </a:xfrm>
                <a:prstGeom prst="ellipse">
                  <a:avLst/>
                </a:prstGeom>
                <a:noFill/>
                <a:ln w="38100">
                  <a:solidFill>
                    <a:srgbClr val="00B05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6846" y="4382"/>
                  <a:ext cx="1449" cy="5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 sz="2800" b="1">
                      <a:latin typeface="微软雅黑" panose="020B0503020204020204" charset="-122"/>
                      <a:ea typeface="微软雅黑" panose="020B0503020204020204" charset="-122"/>
                    </a:rPr>
                    <a:t>H</a:t>
                  </a:r>
                  <a:r>
                    <a:rPr lang="en-US" altLang="zh-CN" b="1">
                      <a:latin typeface="微软雅黑" panose="020B0503020204020204" charset="-122"/>
                      <a:ea typeface="微软雅黑" panose="020B0503020204020204" charset="-122"/>
                    </a:rPr>
                    <a:t>2</a:t>
                  </a:r>
                  <a:r>
                    <a:rPr lang="en-US" altLang="zh-CN" sz="2800" b="1">
                      <a:latin typeface="微软雅黑" panose="020B0503020204020204" charset="-122"/>
                      <a:ea typeface="微软雅黑" panose="020B0503020204020204" charset="-122"/>
                    </a:rPr>
                    <a:t>O</a:t>
                  </a:r>
                  <a:endParaRPr lang="en-US" altLang="zh-CN" sz="2800" b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2850" y="5121"/>
                <a:ext cx="1384" cy="1358"/>
                <a:chOff x="6846" y="4170"/>
                <a:chExt cx="1306" cy="1248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6846" y="4170"/>
                  <a:ext cx="1306" cy="1248"/>
                </a:xfrm>
                <a:prstGeom prst="ellipse">
                  <a:avLst/>
                </a:prstGeom>
                <a:noFill/>
                <a:ln w="38100">
                  <a:solidFill>
                    <a:srgbClr val="00B05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6999" y="4452"/>
                  <a:ext cx="1000" cy="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 sz="2400" b="1">
                      <a:latin typeface="微软雅黑" panose="020B0503020204020204" charset="-122"/>
                      <a:ea typeface="微软雅黑" panose="020B0503020204020204" charset="-122"/>
                    </a:rPr>
                    <a:t>N</a:t>
                  </a:r>
                  <a:r>
                    <a:rPr lang="en-US" altLang="zh-CN" b="1">
                      <a:latin typeface="微软雅黑" panose="020B0503020204020204" charset="-122"/>
                      <a:ea typeface="微软雅黑" panose="020B0503020204020204" charset="-122"/>
                      <a:sym typeface="+mn-ea"/>
                    </a:rPr>
                    <a:t>2</a:t>
                  </a:r>
                  <a:endParaRPr lang="en-US" altLang="zh-CN" b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sp>
          <p:nvSpPr>
            <p:cNvPr id="33" name="矩形 32"/>
            <p:cNvSpPr/>
            <p:nvPr/>
          </p:nvSpPr>
          <p:spPr>
            <a:xfrm>
              <a:off x="14268" y="6214"/>
              <a:ext cx="202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fontAlgn="auto">
                <a:lnSpc>
                  <a:spcPct val="140000"/>
                </a:lnSpc>
              </a:pPr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安全物质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13445" y="2076450"/>
            <a:ext cx="2889250" cy="2391410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2449830" y="4432300"/>
            <a:ext cx="7367270" cy="1302385"/>
            <a:chOff x="3858" y="6980"/>
            <a:chExt cx="11602" cy="2051"/>
          </a:xfrm>
        </p:grpSpPr>
        <p:sp>
          <p:nvSpPr>
            <p:cNvPr id="224" name=" 224"/>
            <p:cNvSpPr/>
            <p:nvPr/>
          </p:nvSpPr>
          <p:spPr>
            <a:xfrm rot="20040000">
              <a:off x="3858" y="6980"/>
              <a:ext cx="592" cy="527"/>
            </a:xfrm>
            <a:custGeom>
              <a:avLst/>
              <a:gdLst/>
              <a:ahLst/>
              <a:cxnLst/>
              <a:rect l="l" t="t" r="r" b="b"/>
              <a:pathLst>
                <a:path w="1056529" h="1289138">
                  <a:moveTo>
                    <a:pt x="532049" y="0"/>
                  </a:moveTo>
                  <a:cubicBezTo>
                    <a:pt x="556036" y="0"/>
                    <a:pt x="580024" y="21509"/>
                    <a:pt x="598326" y="64527"/>
                  </a:cubicBezTo>
                  <a:lnTo>
                    <a:pt x="637123" y="155716"/>
                  </a:lnTo>
                  <a:lnTo>
                    <a:pt x="900272" y="815646"/>
                  </a:lnTo>
                  <a:lnTo>
                    <a:pt x="898583" y="814429"/>
                  </a:lnTo>
                  <a:lnTo>
                    <a:pt x="1044424" y="1179716"/>
                  </a:lnTo>
                  <a:cubicBezTo>
                    <a:pt x="1062241" y="1224336"/>
                    <a:pt x="1059762" y="1257212"/>
                    <a:pt x="1041112" y="1273690"/>
                  </a:cubicBezTo>
                  <a:cubicBezTo>
                    <a:pt x="1040954" y="1274425"/>
                    <a:pt x="1040516" y="1274887"/>
                    <a:pt x="1040066" y="1275336"/>
                  </a:cubicBezTo>
                  <a:cubicBezTo>
                    <a:pt x="1022948" y="1292456"/>
                    <a:pt x="990619" y="1294370"/>
                    <a:pt x="947138" y="1277017"/>
                  </a:cubicBezTo>
                  <a:lnTo>
                    <a:pt x="528130" y="1109797"/>
                  </a:lnTo>
                  <a:lnTo>
                    <a:pt x="109124" y="1277016"/>
                  </a:lnTo>
                  <a:cubicBezTo>
                    <a:pt x="65643" y="1294369"/>
                    <a:pt x="33314" y="1292455"/>
                    <a:pt x="16196" y="1275335"/>
                  </a:cubicBezTo>
                  <a:cubicBezTo>
                    <a:pt x="15746" y="1274886"/>
                    <a:pt x="15308" y="1274424"/>
                    <a:pt x="15150" y="1273689"/>
                  </a:cubicBezTo>
                  <a:cubicBezTo>
                    <a:pt x="2252" y="1262294"/>
                    <a:pt x="-2911" y="1243056"/>
                    <a:pt x="1607" y="1217605"/>
                  </a:cubicBezTo>
                  <a:lnTo>
                    <a:pt x="452425" y="87037"/>
                  </a:lnTo>
                  <a:lnTo>
                    <a:pt x="462002" y="64527"/>
                  </a:lnTo>
                  <a:cubicBezTo>
                    <a:pt x="480783" y="20379"/>
                    <a:pt x="505554" y="-1114"/>
                    <a:pt x="530163" y="424"/>
                  </a:cubicBezTo>
                  <a:cubicBezTo>
                    <a:pt x="530789" y="17"/>
                    <a:pt x="531420" y="0"/>
                    <a:pt x="532049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4202" y="7023"/>
              <a:ext cx="11258" cy="2008"/>
            </a:xfrm>
            <a:custGeom>
              <a:avLst/>
              <a:gdLst>
                <a:gd name="connisteX0" fmla="*/ 7129256 w 7148962"/>
                <a:gd name="connsiteY0" fmla="*/ 0 h 1275175"/>
                <a:gd name="connisteX1" fmla="*/ 7114651 w 7148962"/>
                <a:gd name="connsiteY1" fmla="*/ 548640 h 1275175"/>
                <a:gd name="connisteX2" fmla="*/ 6802866 w 7148962"/>
                <a:gd name="connsiteY2" fmla="*/ 934085 h 1275175"/>
                <a:gd name="connisteX3" fmla="*/ 5497941 w 7148962"/>
                <a:gd name="connsiteY3" fmla="*/ 1127125 h 1275175"/>
                <a:gd name="connisteX4" fmla="*/ 5304901 w 7148962"/>
                <a:gd name="connsiteY4" fmla="*/ 1171575 h 1275175"/>
                <a:gd name="connisteX5" fmla="*/ 3732641 w 7148962"/>
                <a:gd name="connsiteY5" fmla="*/ 1275080 h 1275175"/>
                <a:gd name="connisteX6" fmla="*/ 2397871 w 7148962"/>
                <a:gd name="connsiteY6" fmla="*/ 1156970 h 1275175"/>
                <a:gd name="connisteX7" fmla="*/ 1196451 w 7148962"/>
                <a:gd name="connsiteY7" fmla="*/ 963930 h 1275175"/>
                <a:gd name="connisteX8" fmla="*/ 291576 w 7148962"/>
                <a:gd name="connsiteY8" fmla="*/ 518795 h 1275175"/>
                <a:gd name="connisteX9" fmla="*/ 24876 w 7148962"/>
                <a:gd name="connsiteY9" fmla="*/ 177800 h 1275175"/>
                <a:gd name="connisteX10" fmla="*/ 24876 w 7148962"/>
                <a:gd name="connsiteY10" fmla="*/ 133350 h 12751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</a:cxnLst>
              <a:rect l="l" t="t" r="r" b="b"/>
              <a:pathLst>
                <a:path w="7148962" h="1275176">
                  <a:moveTo>
                    <a:pt x="7129256" y="0"/>
                  </a:moveTo>
                  <a:cubicBezTo>
                    <a:pt x="7132431" y="102235"/>
                    <a:pt x="7180056" y="361950"/>
                    <a:pt x="7114651" y="548640"/>
                  </a:cubicBezTo>
                  <a:cubicBezTo>
                    <a:pt x="7049246" y="735330"/>
                    <a:pt x="7126081" y="818515"/>
                    <a:pt x="6802866" y="934085"/>
                  </a:cubicBezTo>
                  <a:cubicBezTo>
                    <a:pt x="6479651" y="1049655"/>
                    <a:pt x="5797661" y="1079500"/>
                    <a:pt x="5497941" y="1127125"/>
                  </a:cubicBezTo>
                  <a:cubicBezTo>
                    <a:pt x="5198221" y="1174750"/>
                    <a:pt x="5657961" y="1141730"/>
                    <a:pt x="5304901" y="1171575"/>
                  </a:cubicBezTo>
                  <a:cubicBezTo>
                    <a:pt x="4951841" y="1201420"/>
                    <a:pt x="4314301" y="1278255"/>
                    <a:pt x="3732641" y="1275080"/>
                  </a:cubicBezTo>
                  <a:cubicBezTo>
                    <a:pt x="3150981" y="1271905"/>
                    <a:pt x="2905236" y="1219200"/>
                    <a:pt x="2397871" y="1156970"/>
                  </a:cubicBezTo>
                  <a:cubicBezTo>
                    <a:pt x="1890506" y="1094740"/>
                    <a:pt x="1617456" y="1091565"/>
                    <a:pt x="1196451" y="963930"/>
                  </a:cubicBezTo>
                  <a:cubicBezTo>
                    <a:pt x="775446" y="836295"/>
                    <a:pt x="525891" y="676275"/>
                    <a:pt x="291576" y="518795"/>
                  </a:cubicBezTo>
                  <a:cubicBezTo>
                    <a:pt x="57261" y="361315"/>
                    <a:pt x="78216" y="254635"/>
                    <a:pt x="24876" y="177800"/>
                  </a:cubicBezTo>
                  <a:cubicBezTo>
                    <a:pt x="-28464" y="100965"/>
                    <a:pt x="19796" y="135255"/>
                    <a:pt x="24876" y="133350"/>
                  </a:cubicBezTo>
                </a:path>
              </a:pathLst>
            </a:custGeom>
            <a:noFill/>
            <a:ln w="76200">
              <a:solidFill>
                <a:srgbClr val="FF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 rot="420000">
              <a:off x="5856" y="8097"/>
              <a:ext cx="270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>
                  <a:latin typeface="微软雅黑" panose="020B0503020204020204" charset="-122"/>
                  <a:ea typeface="微软雅黑" panose="020B0503020204020204" charset="-122"/>
                </a:rPr>
                <a:t>超出正常范围</a:t>
              </a:r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514340" y="823595"/>
            <a:ext cx="4425315" cy="1588770"/>
            <a:chOff x="8684" y="1297"/>
            <a:chExt cx="6969" cy="2502"/>
          </a:xfrm>
        </p:grpSpPr>
        <p:sp>
          <p:nvSpPr>
            <p:cNvPr id="43" name=" 224"/>
            <p:cNvSpPr/>
            <p:nvPr/>
          </p:nvSpPr>
          <p:spPr>
            <a:xfrm rot="13860000">
              <a:off x="8651" y="3185"/>
              <a:ext cx="592" cy="527"/>
            </a:xfrm>
            <a:custGeom>
              <a:avLst/>
              <a:gdLst/>
              <a:ahLst/>
              <a:cxnLst/>
              <a:rect l="l" t="t" r="r" b="b"/>
              <a:pathLst>
                <a:path w="1056529" h="1289138">
                  <a:moveTo>
                    <a:pt x="532049" y="0"/>
                  </a:moveTo>
                  <a:cubicBezTo>
                    <a:pt x="556036" y="0"/>
                    <a:pt x="580024" y="21509"/>
                    <a:pt x="598326" y="64527"/>
                  </a:cubicBezTo>
                  <a:lnTo>
                    <a:pt x="637123" y="155716"/>
                  </a:lnTo>
                  <a:lnTo>
                    <a:pt x="900272" y="815646"/>
                  </a:lnTo>
                  <a:lnTo>
                    <a:pt x="898583" y="814429"/>
                  </a:lnTo>
                  <a:lnTo>
                    <a:pt x="1044424" y="1179716"/>
                  </a:lnTo>
                  <a:cubicBezTo>
                    <a:pt x="1062241" y="1224336"/>
                    <a:pt x="1059762" y="1257212"/>
                    <a:pt x="1041112" y="1273690"/>
                  </a:cubicBezTo>
                  <a:cubicBezTo>
                    <a:pt x="1040954" y="1274425"/>
                    <a:pt x="1040516" y="1274887"/>
                    <a:pt x="1040066" y="1275336"/>
                  </a:cubicBezTo>
                  <a:cubicBezTo>
                    <a:pt x="1022948" y="1292456"/>
                    <a:pt x="990619" y="1294370"/>
                    <a:pt x="947138" y="1277017"/>
                  </a:cubicBezTo>
                  <a:lnTo>
                    <a:pt x="528130" y="1109797"/>
                  </a:lnTo>
                  <a:lnTo>
                    <a:pt x="109124" y="1277016"/>
                  </a:lnTo>
                  <a:cubicBezTo>
                    <a:pt x="65643" y="1294369"/>
                    <a:pt x="33314" y="1292455"/>
                    <a:pt x="16196" y="1275335"/>
                  </a:cubicBezTo>
                  <a:cubicBezTo>
                    <a:pt x="15746" y="1274886"/>
                    <a:pt x="15308" y="1274424"/>
                    <a:pt x="15150" y="1273689"/>
                  </a:cubicBezTo>
                  <a:cubicBezTo>
                    <a:pt x="2252" y="1262294"/>
                    <a:pt x="-2911" y="1243056"/>
                    <a:pt x="1607" y="1217605"/>
                  </a:cubicBezTo>
                  <a:lnTo>
                    <a:pt x="452425" y="87037"/>
                  </a:lnTo>
                  <a:lnTo>
                    <a:pt x="462002" y="64527"/>
                  </a:lnTo>
                  <a:cubicBezTo>
                    <a:pt x="480783" y="20379"/>
                    <a:pt x="505554" y="-1114"/>
                    <a:pt x="530163" y="424"/>
                  </a:cubicBezTo>
                  <a:cubicBezTo>
                    <a:pt x="530789" y="17"/>
                    <a:pt x="531420" y="0"/>
                    <a:pt x="532049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 rot="20580000">
              <a:off x="11527" y="1679"/>
              <a:ext cx="270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>
                  <a:latin typeface="微软雅黑" panose="020B0503020204020204" charset="-122"/>
                  <a:ea typeface="微软雅黑" panose="020B0503020204020204" charset="-122"/>
                </a:rPr>
                <a:t>工作异常</a:t>
              </a:r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9109" y="1297"/>
              <a:ext cx="6544" cy="2502"/>
            </a:xfrm>
            <a:custGeom>
              <a:avLst/>
              <a:gdLst>
                <a:gd name="connisteX0" fmla="*/ 4138295 w 4155182"/>
                <a:gd name="connsiteY0" fmla="*/ 1588927 h 1588927"/>
                <a:gd name="connisteX1" fmla="*/ 4152900 w 4155182"/>
                <a:gd name="connsiteY1" fmla="*/ 995837 h 1588927"/>
                <a:gd name="connisteX2" fmla="*/ 4093210 w 4155182"/>
                <a:gd name="connsiteY2" fmla="*/ 550702 h 1588927"/>
                <a:gd name="connisteX3" fmla="*/ 3782060 w 4155182"/>
                <a:gd name="connsiteY3" fmla="*/ 195102 h 1588927"/>
                <a:gd name="connisteX4" fmla="*/ 2951480 w 4155182"/>
                <a:gd name="connsiteY4" fmla="*/ 2062 h 1588927"/>
                <a:gd name="connisteX5" fmla="*/ 2268855 w 4155182"/>
                <a:gd name="connsiteY5" fmla="*/ 120807 h 1588927"/>
                <a:gd name="connisteX6" fmla="*/ 1764665 w 4155182"/>
                <a:gd name="connsiteY6" fmla="*/ 343057 h 1588927"/>
                <a:gd name="connisteX7" fmla="*/ 1127125 w 4155182"/>
                <a:gd name="connsiteY7" fmla="*/ 669447 h 1588927"/>
                <a:gd name="connisteX8" fmla="*/ 0 w 4155182"/>
                <a:gd name="connsiteY8" fmla="*/ 1277777 h 1588927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</a:cxnLst>
              <a:rect l="l" t="t" r="r" b="b"/>
              <a:pathLst>
                <a:path w="4155182" h="1588928">
                  <a:moveTo>
                    <a:pt x="4138295" y="1588928"/>
                  </a:moveTo>
                  <a:cubicBezTo>
                    <a:pt x="4142105" y="1479073"/>
                    <a:pt x="4161790" y="1203483"/>
                    <a:pt x="4152900" y="995838"/>
                  </a:cubicBezTo>
                  <a:cubicBezTo>
                    <a:pt x="4144010" y="788193"/>
                    <a:pt x="4167505" y="710723"/>
                    <a:pt x="4093210" y="550703"/>
                  </a:cubicBezTo>
                  <a:cubicBezTo>
                    <a:pt x="4018915" y="390683"/>
                    <a:pt x="4010660" y="304958"/>
                    <a:pt x="3782060" y="195103"/>
                  </a:cubicBezTo>
                  <a:cubicBezTo>
                    <a:pt x="3553460" y="85248"/>
                    <a:pt x="3254375" y="16668"/>
                    <a:pt x="2951480" y="2063"/>
                  </a:cubicBezTo>
                  <a:cubicBezTo>
                    <a:pt x="2648585" y="-12542"/>
                    <a:pt x="2506345" y="52863"/>
                    <a:pt x="2268855" y="120808"/>
                  </a:cubicBezTo>
                  <a:cubicBezTo>
                    <a:pt x="2031365" y="188753"/>
                    <a:pt x="1993265" y="233203"/>
                    <a:pt x="1764665" y="343058"/>
                  </a:cubicBezTo>
                  <a:cubicBezTo>
                    <a:pt x="1536065" y="452913"/>
                    <a:pt x="1480185" y="482758"/>
                    <a:pt x="1127125" y="669448"/>
                  </a:cubicBezTo>
                  <a:cubicBezTo>
                    <a:pt x="774065" y="856138"/>
                    <a:pt x="212725" y="1162843"/>
                    <a:pt x="0" y="1277778"/>
                  </a:cubicBezTo>
                </a:path>
              </a:pathLst>
            </a:custGeom>
            <a:noFill/>
            <a:ln w="76200">
              <a:solidFill>
                <a:srgbClr val="FF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r="45747" b="52113"/>
          <a:stretch>
            <a:fillRect/>
          </a:stretch>
        </p:blipFill>
        <p:spPr>
          <a:xfrm>
            <a:off x="1664335" y="3376295"/>
            <a:ext cx="2221865" cy="48323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案例分析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00810" y="1453515"/>
            <a:ext cx="90925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sz="2400" b="0" spc="3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一辆2012款1.3T吉利帝豪，行驶里程75000km，客户反应车辆日常行车时油耗偏高，年审未通过，尾气排放超标，经诊断，排除燃油供给系统和点火系统的故障，怀疑是排放控制系统的故障。</a:t>
            </a:r>
            <a:endParaRPr sz="2400" b="0" spc="3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2365" y="3859530"/>
            <a:ext cx="1924050" cy="23272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529330" y="3168650"/>
            <a:ext cx="539940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标注 9"/>
          <p:cNvSpPr/>
          <p:nvPr/>
        </p:nvSpPr>
        <p:spPr>
          <a:xfrm>
            <a:off x="4359910" y="4302760"/>
            <a:ext cx="3737610" cy="1440815"/>
          </a:xfrm>
          <a:prstGeom prst="wedgeRoundRectCallout">
            <a:avLst>
              <a:gd name="adj1" fmla="val -28967"/>
              <a:gd name="adj2" fmla="val -212450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尾气净化的主要是由</a:t>
            </a:r>
            <a:r>
              <a:rPr lang="en-US" altLang="zh-CN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TWC</a:t>
            </a: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、氧传感器空燃比反馈控制完成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68825" y="1746250"/>
            <a:ext cx="2637155" cy="718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（1）高温烧结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27175" y="2937510"/>
            <a:ext cx="20923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三元催化转换器失效原因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68825" y="2465070"/>
            <a:ext cx="3437255" cy="718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（2）催化剂孔道堵塞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68825" y="3183890"/>
            <a:ext cx="3437255" cy="718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（3）铅、硫、磷中毒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68825" y="4045585"/>
            <a:ext cx="6656070" cy="718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（4）催化转换器中出现未完全燃烧的燃油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案例分析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6080" y="1322070"/>
            <a:ext cx="3561715" cy="18618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2" grpId="0"/>
      <p:bldP spid="4" grpId="0"/>
      <p:bldP spid="3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43120" y="2695575"/>
            <a:ext cx="4505325" cy="718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（1）传感元件老化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27175" y="2937510"/>
            <a:ext cx="20923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氧传感器失效原因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43120" y="3577590"/>
            <a:ext cx="3437255" cy="718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（2）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中毒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案例分析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77150" y="2695575"/>
            <a:ext cx="3437255" cy="718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——局部表面温度过高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43040" y="3577590"/>
            <a:ext cx="3437255" cy="718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——受到污染而失效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2" grpId="0"/>
      <p:bldP spid="4" grpId="0"/>
      <p:bldP spid="3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1071880"/>
            <a:ext cx="5591810" cy="35769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故障排除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24806" b="27377"/>
          <a:stretch>
            <a:fillRect/>
          </a:stretch>
        </p:blipFill>
        <p:spPr>
          <a:xfrm>
            <a:off x="7615555" y="1677035"/>
            <a:ext cx="2885440" cy="185801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541780" y="1677035"/>
            <a:ext cx="20923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读取故障码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5435600" y="4298950"/>
            <a:ext cx="3514725" cy="1648460"/>
          </a:xfrm>
          <a:prstGeom prst="wedgeRoundRectCallout">
            <a:avLst>
              <a:gd name="adj1" fmla="val -70361"/>
              <a:gd name="adj2" fmla="val -4322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故障码显示为“P042000 三元催化器储氧能力老化”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故障排除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57020" y="1395095"/>
            <a:ext cx="38931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清楚故障码并重新读取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7849870" y="1847215"/>
            <a:ext cx="3188335" cy="1499235"/>
          </a:xfrm>
          <a:prstGeom prst="wedgeRoundRectCallout">
            <a:avLst>
              <a:gd name="adj1" fmla="val -75074"/>
              <a:gd name="adj2" fmla="val -480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确认故障是否是偶发性故障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91410" y="2352675"/>
            <a:ext cx="3587750" cy="1971675"/>
          </a:xfrm>
          <a:prstGeom prst="roundRect">
            <a:avLst/>
          </a:prstGeom>
          <a:blipFill rotWithShape="1">
            <a:blip r:embed="rId1"/>
            <a:stretch>
              <a:fillRect/>
            </a:stretch>
          </a:blip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1135" y="4711065"/>
            <a:ext cx="51682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确认氧传感器线束连接器良好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450455" y="4220210"/>
            <a:ext cx="3587750" cy="1971675"/>
          </a:xfrm>
          <a:prstGeom prst="roundRect">
            <a:avLst/>
          </a:prstGeom>
          <a:blipFill rotWithShape="1">
            <a:blip r:embed="rId2"/>
            <a:stretch>
              <a:fillRect/>
            </a:stretch>
          </a:blip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ldLvl="0" animBg="1"/>
      <p:bldP spid="3" grpId="0" animBg="1"/>
      <p:bldP spid="4" grpId="0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743903" y="4391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故障排除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57020" y="1395095"/>
            <a:ext cx="42487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4.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比较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TWC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进、出气口温度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7657465" y="1306195"/>
            <a:ext cx="3188335" cy="1499235"/>
          </a:xfrm>
          <a:prstGeom prst="wedgeRoundRectCallout">
            <a:avLst>
              <a:gd name="adj1" fmla="val -82981"/>
              <a:gd name="adj2" fmla="val 62452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正常情况下，出气口温度应比进气口温度至少高出38℃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23060" y="2393315"/>
            <a:ext cx="4843780" cy="3868420"/>
            <a:chOff x="2556" y="3769"/>
            <a:chExt cx="7628" cy="60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rcRect l="4398" t="27511"/>
            <a:stretch>
              <a:fillRect/>
            </a:stretch>
          </p:blipFill>
          <p:spPr>
            <a:xfrm>
              <a:off x="2556" y="3769"/>
              <a:ext cx="7629" cy="3262"/>
            </a:xfrm>
            <a:prstGeom prst="rect">
              <a:avLst/>
            </a:prstGeom>
          </p:spPr>
        </p:pic>
        <p:cxnSp>
          <p:nvCxnSpPr>
            <p:cNvPr id="6" name="直接连接符 5"/>
            <p:cNvCxnSpPr/>
            <p:nvPr/>
          </p:nvCxnSpPr>
          <p:spPr>
            <a:xfrm>
              <a:off x="5815" y="6228"/>
              <a:ext cx="2826" cy="191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8631" y="5224"/>
              <a:ext cx="384" cy="298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60" y="7031"/>
              <a:ext cx="2080" cy="2831"/>
            </a:xfrm>
            <a:prstGeom prst="rect">
              <a:avLst/>
            </a:prstGeom>
          </p:spPr>
        </p:pic>
      </p:grpSp>
      <p:sp>
        <p:nvSpPr>
          <p:cNvPr id="15" name="圆角矩形标注 14"/>
          <p:cNvSpPr/>
          <p:nvPr/>
        </p:nvSpPr>
        <p:spPr>
          <a:xfrm>
            <a:off x="7486650" y="3840480"/>
            <a:ext cx="3707765" cy="2009775"/>
          </a:xfrm>
          <a:prstGeom prst="wedgeRoundRectCallout">
            <a:avLst>
              <a:gd name="adj1" fmla="val -80878"/>
              <a:gd name="adj2" fmla="val -674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实际检查发现，进气口与出气口的温度差值低于38℃，表明</a:t>
            </a:r>
            <a:r>
              <a:rPr lang="zh-CN" altLang="en-US" sz="2400" b="1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三元催化转换器工作不良</a:t>
            </a:r>
            <a:endParaRPr lang="zh-CN" altLang="en-US" sz="2400" b="1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ldLvl="0" animBg="1"/>
      <p:bldP spid="15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629</Words>
  <Application>WPS 演示</Application>
  <PresentationFormat>宽屏</PresentationFormat>
  <Paragraphs>102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楷体_GB2312</vt:lpstr>
      <vt:lpstr>新宋体</vt:lpstr>
      <vt:lpstr>华文琥珀</vt:lpstr>
      <vt:lpstr>Arial Unicode MS</vt:lpstr>
      <vt:lpstr>Calibri Light</vt:lpstr>
      <vt:lpstr>Calibri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倾斜的沙漏</cp:lastModifiedBy>
  <cp:revision>118</cp:revision>
  <dcterms:created xsi:type="dcterms:W3CDTF">2018-12-17T02:56:00Z</dcterms:created>
  <dcterms:modified xsi:type="dcterms:W3CDTF">2025-01-08T07:32:28Z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39E19871DE064C5F9C7DD0CF5F5B71A4_12</vt:lpwstr>
  </property>
</Properties>
</file>